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9" r:id="rId1"/>
  </p:sldMasterIdLst>
  <p:notesMasterIdLst>
    <p:notesMasterId r:id="rId14"/>
  </p:notesMasterIdLst>
  <p:handoutMasterIdLst>
    <p:handoutMasterId r:id="rId15"/>
  </p:handoutMasterIdLst>
  <p:sldIdLst>
    <p:sldId id="280" r:id="rId2"/>
    <p:sldId id="302" r:id="rId3"/>
    <p:sldId id="304" r:id="rId4"/>
    <p:sldId id="305" r:id="rId5"/>
    <p:sldId id="303" r:id="rId6"/>
    <p:sldId id="306" r:id="rId7"/>
    <p:sldId id="307" r:id="rId8"/>
    <p:sldId id="308" r:id="rId9"/>
    <p:sldId id="309" r:id="rId10"/>
    <p:sldId id="310" r:id="rId11"/>
    <p:sldId id="311" r:id="rId12"/>
    <p:sldId id="301" r:id="rId13"/>
  </p:sldIdLst>
  <p:sldSz cx="23409275" cy="13166725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11207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224472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33686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4494213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1" userDrawn="1">
          <p15:clr>
            <a:srgbClr val="A4A3A4"/>
          </p15:clr>
        </p15:guide>
        <p15:guide id="2" pos="8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68"/>
    <p:restoredTop sz="89416"/>
  </p:normalViewPr>
  <p:slideViewPr>
    <p:cSldViewPr showGuides="1">
      <p:cViewPr varScale="1">
        <p:scale>
          <a:sx n="51" d="100"/>
          <a:sy n="51" d="100"/>
        </p:scale>
        <p:origin x="280" y="864"/>
      </p:cViewPr>
      <p:guideLst>
        <p:guide orient="horz" pos="931"/>
        <p:guide pos="8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ED862-AF33-0947-A601-FA6040CBDB50}" type="datetimeFigureOut">
              <a:rPr lang="en-US" smtClean="0"/>
              <a:t>6/18/19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A96838-F269-354B-874A-12817284FD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504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8E0659F-3E19-A049-AC1A-FB6BFDC66573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511218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11207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224472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33686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4494213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5623378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6pPr>
    <a:lvl7pPr marL="6748052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7pPr>
    <a:lvl8pPr marL="7872729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8pPr>
    <a:lvl9pPr marL="8997403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815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 want the images to show up one at a time in the order specified and end a few seconds before I move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78834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DESB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5" y="2087563"/>
            <a:ext cx="16697325" cy="35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6986664"/>
            <a:ext cx="23409275" cy="1419654"/>
          </a:xfrm>
        </p:spPr>
        <p:txBody>
          <a:bodyPr/>
          <a:lstStyle>
            <a:lvl1pPr marL="0" indent="0" algn="ctr">
              <a:buNone/>
              <a:defRPr sz="9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4020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hf sldNum="0"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61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67534" y="2468562"/>
            <a:ext cx="21069300" cy="8821737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Add Content Here</a:t>
            </a:r>
          </a:p>
          <a:p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  <a:p>
            <a:pPr lvl="1"/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</p:txBody>
      </p:sp>
    </p:spTree>
    <p:extLst>
      <p:ext uri="{BB962C8B-B14F-4D97-AF65-F5344CB8AC3E}">
        <p14:creationId xmlns:p14="http://schemas.microsoft.com/office/powerpoint/2010/main" val="140149664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54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491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99719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5352264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87362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378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69988" y="469900"/>
            <a:ext cx="21069300" cy="1365250"/>
          </a:xfrm>
          <a:prstGeom prst="rect">
            <a:avLst/>
          </a:prstGeom>
        </p:spPr>
        <p:txBody>
          <a:bodyPr vert="horz" lIns="224912" tIns="112456" rIns="224912" bIns="112456" rtlCol="0" anchor="b">
            <a:noAutofit/>
          </a:bodyPr>
          <a:lstStyle/>
          <a:p>
            <a:r>
              <a:rPr lang="en-US" dirty="0"/>
              <a:t>Click to edit Master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69988" y="2447925"/>
            <a:ext cx="21069300" cy="761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224912" tIns="112456" rIns="224912" bIns="1124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0"/>
            <a:r>
              <a:rPr lang="en-US" altLang="en-US" dirty="0"/>
              <a:t>More Text</a:t>
            </a:r>
          </a:p>
          <a:p>
            <a:pPr lvl="0"/>
            <a:r>
              <a:rPr lang="en-US" altLang="en-US" dirty="0"/>
              <a:t>More text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2258675"/>
            <a:ext cx="234092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13333413" y="12325350"/>
            <a:ext cx="9953625" cy="115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3200" i="1" dirty="0">
                <a:solidFill>
                  <a:srgbClr val="7F7F7F"/>
                </a:solidFill>
              </a:rPr>
              <a:t>© Jeremy Morris</a:t>
            </a:r>
          </a:p>
          <a:p>
            <a:pPr algn="r" eaLnBrk="1" hangingPunct="1"/>
            <a:endParaRPr lang="en-US" altLang="en-US" sz="3200" i="1" dirty="0">
              <a:solidFill>
                <a:srgbClr val="7F7F7F"/>
              </a:solidFill>
            </a:endParaRPr>
          </a:p>
        </p:txBody>
      </p:sp>
      <p:sp>
        <p:nvSpPr>
          <p:cNvPr id="1030" name="Rectangle 8"/>
          <p:cNvSpPr>
            <a:spLocks noChangeArrowheads="1"/>
          </p:cNvSpPr>
          <p:nvPr/>
        </p:nvSpPr>
        <p:spPr bwMode="auto">
          <a:xfrm>
            <a:off x="122237" y="12398375"/>
            <a:ext cx="8000999" cy="65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7F7F7F"/>
                </a:solidFill>
              </a:rPr>
              <a:t>Operations and Information</a:t>
            </a:r>
            <a:r>
              <a:rPr lang="en-US" altLang="en-US" sz="3200" i="1" baseline="0" dirty="0">
                <a:solidFill>
                  <a:srgbClr val="7F7F7F"/>
                </a:solidFill>
              </a:rPr>
              <a:t> Systems</a:t>
            </a:r>
            <a:endParaRPr lang="en-US" altLang="en-US" sz="3200" i="1" dirty="0">
              <a:solidFill>
                <a:srgbClr val="7F7F7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66" r:id="rId2"/>
    <p:sldLayoutId id="2147484067" r:id="rId3"/>
    <p:sldLayoutId id="2147484068" r:id="rId4"/>
  </p:sldLayoutIdLst>
  <p:transition/>
  <p:hf sldNum="0" hdr="0"/>
  <p:txStyles>
    <p:titleStyle>
      <a:lvl1pPr algn="l" defTabSz="1120775" rtl="0" eaLnBrk="0" fontAlgn="base" hangingPunct="0">
        <a:spcBef>
          <a:spcPct val="0"/>
        </a:spcBef>
        <a:spcAft>
          <a:spcPct val="0"/>
        </a:spcAft>
        <a:defRPr sz="7200" b="1" kern="1200" cap="all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2pPr>
      <a:lvl3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3pPr>
      <a:lvl4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4pPr>
      <a:lvl5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5pPr>
      <a:lvl6pPr marL="1124704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6pPr>
      <a:lvl7pPr marL="224940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7pPr>
      <a:lvl8pPr marL="3374111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8pPr>
      <a:lvl9pPr marL="449881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9pPr>
    </p:titleStyle>
    <p:bodyStyle>
      <a:lvl1pPr marL="838200" indent="-83820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600" kern="1200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marL="1981200" indent="-85725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000" kern="1200">
          <a:solidFill>
            <a:srgbClr val="4F4F4F"/>
          </a:solidFill>
          <a:latin typeface="Arial"/>
          <a:ea typeface="ＭＳ Ｐゴシック" charset="0"/>
          <a:cs typeface="Arial"/>
        </a:defRPr>
      </a:lvl2pPr>
      <a:lvl3pPr marL="2806700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5400" kern="1200">
          <a:solidFill>
            <a:srgbClr val="4F4F4F"/>
          </a:solidFill>
          <a:latin typeface="Arial"/>
          <a:ea typeface="ＭＳ Ｐゴシック" charset="0"/>
          <a:cs typeface="Arial"/>
        </a:defRPr>
      </a:lvl3pPr>
      <a:lvl4pPr marL="3932238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4800" kern="1200">
          <a:solidFill>
            <a:srgbClr val="4F4F4F"/>
          </a:solidFill>
          <a:latin typeface="Arial"/>
          <a:ea typeface="ＭＳ Ｐゴシック" charset="0"/>
          <a:cs typeface="Arial"/>
        </a:defRPr>
      </a:lvl4pPr>
      <a:lvl5pPr indent="4498975" algn="l" defTabSz="1120775" rtl="0" eaLnBrk="0" fontAlgn="base" hangingPunct="0">
        <a:spcBef>
          <a:spcPct val="20000"/>
        </a:spcBef>
        <a:spcAft>
          <a:spcPct val="0"/>
        </a:spcAft>
        <a:buSzPct val="100000"/>
        <a:defRPr sz="4900" kern="1200">
          <a:solidFill>
            <a:srgbClr val="4F4F4F"/>
          </a:solidFill>
          <a:latin typeface="Arial"/>
          <a:ea typeface="ＭＳ Ｐゴシック" charset="0"/>
          <a:cs typeface="Arial"/>
        </a:defRPr>
      </a:lvl5pPr>
      <a:lvl6pPr marL="6185068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6pPr>
      <a:lvl7pPr marL="7309626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7pPr>
      <a:lvl8pPr marL="8434182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8pPr>
      <a:lvl9pPr marL="9558740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112456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2pPr>
      <a:lvl3pPr marL="224911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3pPr>
      <a:lvl4pPr marL="3373673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4pPr>
      <a:lvl5pPr marL="449823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5pPr>
      <a:lvl6pPr marL="562279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6pPr>
      <a:lvl7pPr marL="6747346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7pPr>
      <a:lvl8pPr marL="787190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8pPr>
      <a:lvl9pPr marL="8996458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10" Type="http://schemas.openxmlformats.org/officeDocument/2006/relationships/image" Target="../media/image12.tiff"/><Relationship Id="rId4" Type="http://schemas.openxmlformats.org/officeDocument/2006/relationships/image" Target="../media/image6.tiff"/><Relationship Id="rId9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6986588"/>
            <a:ext cx="23409275" cy="1419225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Case Study: Information Strategy</a:t>
            </a:r>
          </a:p>
        </p:txBody>
      </p:sp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0" y="9097963"/>
            <a:ext cx="23409275" cy="125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7100" dirty="0">
                <a:solidFill>
                  <a:srgbClr val="4F4F4F"/>
                </a:solidFill>
                <a:cs typeface="Arial" charset="0"/>
              </a:rPr>
              <a:t>Business Intelligence &amp; Analytics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6DB1C-0DD9-1744-936D-0CC0476B5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the station operate?</a:t>
            </a:r>
          </a:p>
        </p:txBody>
      </p:sp>
    </p:spTree>
    <p:extLst>
      <p:ext uri="{BB962C8B-B14F-4D97-AF65-F5344CB8AC3E}">
        <p14:creationId xmlns:p14="http://schemas.microsoft.com/office/powerpoint/2010/main" val="65518913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DB91-1F83-3541-ADC9-669126E8B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 Model Check-in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8A8198B-3CE2-C142-ABE1-09A9A37EBC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552208"/>
              </p:ext>
            </p:extLst>
          </p:nvPr>
        </p:nvGraphicFramePr>
        <p:xfrm>
          <a:off x="4160837" y="2392362"/>
          <a:ext cx="15606184" cy="90414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877800">
                  <a:extLst>
                    <a:ext uri="{9D8B030D-6E8A-4147-A177-3AD203B41FA5}">
                      <a16:colId xmlns:a16="http://schemas.microsoft.com/office/drawing/2014/main" val="1588896361"/>
                    </a:ext>
                  </a:extLst>
                </a:gridCol>
                <a:gridCol w="2728384">
                  <a:extLst>
                    <a:ext uri="{9D8B030D-6E8A-4147-A177-3AD203B41FA5}">
                      <a16:colId xmlns:a16="http://schemas.microsoft.com/office/drawing/2014/main" val="123475445"/>
                    </a:ext>
                  </a:extLst>
                </a:gridCol>
              </a:tblGrid>
              <a:tr h="864577">
                <a:tc>
                  <a:txBody>
                    <a:bodyPr/>
                    <a:lstStyle/>
                    <a:p>
                      <a:r>
                        <a:rPr lang="en-US" sz="5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 Analytics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5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937319"/>
                  </a:ext>
                </a:extLst>
              </a:tr>
              <a:tr h="1625405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Strategy creation</a:t>
                      </a:r>
                    </a:p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Choosing an information strategy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8816552"/>
                  </a:ext>
                </a:extLst>
              </a:tr>
              <a:tr h="1625405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 processes</a:t>
                      </a:r>
                    </a:p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Using information and knowledge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7378492"/>
                  </a:ext>
                </a:extLst>
              </a:tr>
              <a:tr h="1625405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Reporting and analytics</a:t>
                      </a:r>
                    </a:p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Creating information and knowledge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536589"/>
                  </a:ext>
                </a:extLst>
              </a:tr>
              <a:tr h="1625405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warehouse</a:t>
                      </a:r>
                    </a:p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Gathering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301034"/>
                  </a:ext>
                </a:extLst>
              </a:tr>
              <a:tr h="1625405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sources and IT infrastructure</a:t>
                      </a:r>
                    </a:p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creation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419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740993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3" descr="DESB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63" y="3900488"/>
            <a:ext cx="1755775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463197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7A2239-A9E5-B741-AE7A-596982C87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96C799-5037-5B4A-8760-167A005DA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995" y="2697162"/>
            <a:ext cx="10705286" cy="853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8226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B49A0-9EA8-434E-9CEF-41E9AA62E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34785E-40FD-974B-937E-B82CE1F4F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64" y="2620962"/>
            <a:ext cx="9525000" cy="9309100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C10A901E-5BE6-8A4D-A948-0E2C1021A436}"/>
              </a:ext>
            </a:extLst>
          </p:cNvPr>
          <p:cNvSpPr/>
          <p:nvPr/>
        </p:nvSpPr>
        <p:spPr>
          <a:xfrm>
            <a:off x="11704638" y="2620962"/>
            <a:ext cx="1295399" cy="9309100"/>
          </a:xfrm>
          <a:prstGeom prst="rightBrace">
            <a:avLst>
              <a:gd name="adj1" fmla="val 34748"/>
              <a:gd name="adj2" fmla="val 50000"/>
            </a:avLst>
          </a:prstGeom>
          <a:noFill/>
          <a:ln w="3492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9B100D-9CAB-7D46-ADDF-3680A4CA824F}"/>
              </a:ext>
            </a:extLst>
          </p:cNvPr>
          <p:cNvSpPr txBox="1"/>
          <p:nvPr/>
        </p:nvSpPr>
        <p:spPr>
          <a:xfrm>
            <a:off x="13762037" y="4959493"/>
            <a:ext cx="8234364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Station sends signal over the air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User has to turn the dial to the desired “station”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User then listens to whatever happens to be on at the time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Radio relies on advertising to fund the business</a:t>
            </a:r>
          </a:p>
        </p:txBody>
      </p:sp>
    </p:spTree>
    <p:extLst>
      <p:ext uri="{BB962C8B-B14F-4D97-AF65-F5344CB8AC3E}">
        <p14:creationId xmlns:p14="http://schemas.microsoft.com/office/powerpoint/2010/main" val="156205845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587A-E300-9141-BD23-7B4995786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34CEB6-3D96-2145-8B7D-F915202BC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464" y="2868418"/>
            <a:ext cx="6266973" cy="31334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FEAE67-F700-7546-A8D4-4233BC230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5210" y="9402762"/>
            <a:ext cx="3162300" cy="195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3E1120-AE52-3445-A49E-B6BFF74C54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464" y="6892924"/>
            <a:ext cx="4762500" cy="1765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9348EB-B8BC-4347-A915-EA7F594C22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63950" y="2815911"/>
            <a:ext cx="4876800" cy="3238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163292-B36E-BB4D-AEC9-3217BC1A8B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8837" y="8031162"/>
            <a:ext cx="5270500" cy="381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06F9E4-1D5E-314F-AEC5-95A8030366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56100" y="6176962"/>
            <a:ext cx="3492500" cy="1854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E51F29-CE1B-4D43-8556-CD4C2CC761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91237" y="9244012"/>
            <a:ext cx="3759200" cy="21145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30FE7C-DB23-7646-9486-9C1963968B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92293" y="2489301"/>
            <a:ext cx="7416800" cy="490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0870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F9DBA-3B0B-6848-9CB2-0D85B30F7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 station strategy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684800F-1248-5F42-AE45-EB7B53740FA7}"/>
              </a:ext>
            </a:extLst>
          </p:cNvPr>
          <p:cNvSpPr/>
          <p:nvPr/>
        </p:nvSpPr>
        <p:spPr>
          <a:xfrm>
            <a:off x="1417637" y="2392362"/>
            <a:ext cx="9601200" cy="8991600"/>
          </a:xfrm>
          <a:prstGeom prst="roundRect">
            <a:avLst>
              <a:gd name="adj" fmla="val 1413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US" sz="4000" dirty="0"/>
              <a:t>Company Profile: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Nationwide Radio Station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u="sng" dirty="0"/>
              <a:t>Vision</a:t>
            </a:r>
            <a:r>
              <a:rPr lang="en-US" sz="4000" dirty="0"/>
              <a:t>: there is demand for radio entertainment in the shape of good music, entertaining talk and news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u="sng" dirty="0"/>
              <a:t>Mission</a:t>
            </a:r>
            <a:r>
              <a:rPr lang="en-US" sz="4000" dirty="0"/>
              <a:t>: to become a leading player in the national market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037DC90-A291-3B45-AC13-3D1CE2B78353}"/>
              </a:ext>
            </a:extLst>
          </p:cNvPr>
          <p:cNvSpPr/>
          <p:nvPr/>
        </p:nvSpPr>
        <p:spPr>
          <a:xfrm>
            <a:off x="12085637" y="2392362"/>
            <a:ext cx="9601200" cy="8991600"/>
          </a:xfrm>
          <a:prstGeom prst="roundRect">
            <a:avLst>
              <a:gd name="adj" fmla="val 1413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Goals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Market share &gt;= 25%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Return on Equity &gt;= 15%</a:t>
            </a:r>
          </a:p>
        </p:txBody>
      </p:sp>
    </p:spTree>
    <p:extLst>
      <p:ext uri="{BB962C8B-B14F-4D97-AF65-F5344CB8AC3E}">
        <p14:creationId xmlns:p14="http://schemas.microsoft.com/office/powerpoint/2010/main" val="156566756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F190DC6-C07B-A84A-97EC-02AD0FD8D031}"/>
              </a:ext>
            </a:extLst>
          </p:cNvPr>
          <p:cNvSpPr/>
          <p:nvPr/>
        </p:nvSpPr>
        <p:spPr>
          <a:xfrm>
            <a:off x="13000037" y="1905585"/>
            <a:ext cx="7239000" cy="10058400"/>
          </a:xfrm>
          <a:prstGeom prst="roundRect">
            <a:avLst>
              <a:gd name="adj" fmla="val 515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C610C-B93D-4D48-A18E-773C8D0D0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6736" y="2173286"/>
            <a:ext cx="6767317" cy="555783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CD4BF1D-DE4A-CC43-908B-BF52A97A85E2}"/>
              </a:ext>
            </a:extLst>
          </p:cNvPr>
          <p:cNvSpPr/>
          <p:nvPr/>
        </p:nvSpPr>
        <p:spPr>
          <a:xfrm>
            <a:off x="3057523" y="1905585"/>
            <a:ext cx="7239000" cy="10058400"/>
          </a:xfrm>
          <a:prstGeom prst="roundRect">
            <a:avLst>
              <a:gd name="adj" fmla="val 515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A13EB-81D8-5E49-BCD8-F69E6B6F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A46E31-A197-574F-A7AE-938EBFD8B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223" y="2168524"/>
            <a:ext cx="6749798" cy="5562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73E5FA-1840-E945-B047-9617E2886E01}"/>
              </a:ext>
            </a:extLst>
          </p:cNvPr>
          <p:cNvSpPr txBox="1"/>
          <p:nvPr/>
        </p:nvSpPr>
        <p:spPr>
          <a:xfrm>
            <a:off x="3324223" y="8188324"/>
            <a:ext cx="6749798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The more important metric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Affected by the market share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9ABA6B-6D54-0A47-A7B7-29CEAF91C1CA}"/>
              </a:ext>
            </a:extLst>
          </p:cNvPr>
          <p:cNvSpPr txBox="1"/>
          <p:nvPr/>
        </p:nvSpPr>
        <p:spPr>
          <a:xfrm>
            <a:off x="13266737" y="8188324"/>
            <a:ext cx="6749798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Percentage of the market listening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Assumed that if market share is high, ROE will be larger for a given level of cost</a:t>
            </a:r>
          </a:p>
        </p:txBody>
      </p:sp>
    </p:spTree>
    <p:extLst>
      <p:ext uri="{BB962C8B-B14F-4D97-AF65-F5344CB8AC3E}">
        <p14:creationId xmlns:p14="http://schemas.microsoft.com/office/powerpoint/2010/main" val="345511288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70801-652B-BB46-A8AF-D9D2961BD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strategic initiative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4DE0D70-8512-3D43-BFB6-FD18010A0AD5}"/>
              </a:ext>
            </a:extLst>
          </p:cNvPr>
          <p:cNvSpPr/>
          <p:nvPr/>
        </p:nvSpPr>
        <p:spPr>
          <a:xfrm>
            <a:off x="2941637" y="3078162"/>
            <a:ext cx="4572000" cy="45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15 minutes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C4B9B40-514E-FC4B-BB6C-75715437CFEB}"/>
              </a:ext>
            </a:extLst>
          </p:cNvPr>
          <p:cNvSpPr/>
          <p:nvPr/>
        </p:nvSpPr>
        <p:spPr>
          <a:xfrm>
            <a:off x="14676437" y="3078162"/>
            <a:ext cx="4572000" cy="45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30 minutes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0E680A14-DAA3-AC43-9676-6FA8C815D8CE}"/>
              </a:ext>
            </a:extLst>
          </p:cNvPr>
          <p:cNvSpPr/>
          <p:nvPr/>
        </p:nvSpPr>
        <p:spPr>
          <a:xfrm>
            <a:off x="8199437" y="4754562"/>
            <a:ext cx="5791200" cy="121920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AF693C-FDBA-BA48-9ACE-A50834E03040}"/>
              </a:ext>
            </a:extLst>
          </p:cNvPr>
          <p:cNvSpPr txBox="1"/>
          <p:nvPr/>
        </p:nvSpPr>
        <p:spPr>
          <a:xfrm>
            <a:off x="6637338" y="8259762"/>
            <a:ext cx="1013460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4000" dirty="0"/>
              <a:t>Increase average listening time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Should increase market share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Increase advertising revenue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Which would increase return on equity</a:t>
            </a:r>
          </a:p>
        </p:txBody>
      </p:sp>
    </p:spTree>
    <p:extLst>
      <p:ext uri="{BB962C8B-B14F-4D97-AF65-F5344CB8AC3E}">
        <p14:creationId xmlns:p14="http://schemas.microsoft.com/office/powerpoint/2010/main" val="217818672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0336B-77DA-5A4A-9259-E93BA2676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case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545405D-240D-5B42-A081-B69E73BB8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872539"/>
              </p:ext>
            </p:extLst>
          </p:nvPr>
        </p:nvGraphicFramePr>
        <p:xfrm>
          <a:off x="3551237" y="2087562"/>
          <a:ext cx="15606184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1600">
                  <a:extLst>
                    <a:ext uri="{9D8B030D-6E8A-4147-A177-3AD203B41FA5}">
                      <a16:colId xmlns:a16="http://schemas.microsoft.com/office/drawing/2014/main" val="1588896361"/>
                    </a:ext>
                  </a:extLst>
                </a:gridCol>
                <a:gridCol w="6614584">
                  <a:extLst>
                    <a:ext uri="{9D8B030D-6E8A-4147-A177-3AD203B41FA5}">
                      <a16:colId xmlns:a16="http://schemas.microsoft.com/office/drawing/2014/main" val="1234754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 outcome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937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Listener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 minutes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816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Market Share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 least 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378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Advertising revenue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$4M (additional)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536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Return on Equity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30103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EF2EAB9-AD7F-214A-8308-8D220FC830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635843"/>
              </p:ext>
            </p:extLst>
          </p:nvPr>
        </p:nvGraphicFramePr>
        <p:xfrm>
          <a:off x="3551237" y="6430962"/>
          <a:ext cx="15606184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7800">
                  <a:extLst>
                    <a:ext uri="{9D8B030D-6E8A-4147-A177-3AD203B41FA5}">
                      <a16:colId xmlns:a16="http://schemas.microsoft.com/office/drawing/2014/main" val="1588896361"/>
                    </a:ext>
                  </a:extLst>
                </a:gridCol>
                <a:gridCol w="6538384">
                  <a:extLst>
                    <a:ext uri="{9D8B030D-6E8A-4147-A177-3AD203B41FA5}">
                      <a16:colId xmlns:a16="http://schemas.microsoft.com/office/drawing/2014/main" val="1234754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937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Three employees in 4 months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$750,000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816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Software Purchase + Consulting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$250,000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7378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$1,000,000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3153658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F1BD9A5-99F7-F140-AE03-400BE8FCF584}"/>
              </a:ext>
            </a:extLst>
          </p:cNvPr>
          <p:cNvSpPr txBox="1"/>
          <p:nvPr/>
        </p:nvSpPr>
        <p:spPr>
          <a:xfrm>
            <a:off x="3551237" y="9783762"/>
            <a:ext cx="8991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Payback time = 1 Quarter</a:t>
            </a:r>
          </a:p>
          <a:p>
            <a:r>
              <a:rPr lang="en-US" sz="4000" dirty="0"/>
              <a:t>Cost = $1M</a:t>
            </a:r>
          </a:p>
          <a:p>
            <a:r>
              <a:rPr lang="en-US" sz="4000" dirty="0"/>
              <a:t>Benefit = $4M</a:t>
            </a:r>
          </a:p>
        </p:txBody>
      </p:sp>
    </p:spTree>
    <p:extLst>
      <p:ext uri="{BB962C8B-B14F-4D97-AF65-F5344CB8AC3E}">
        <p14:creationId xmlns:p14="http://schemas.microsoft.com/office/powerpoint/2010/main" val="126335687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DB91-1F83-3541-ADC9-669126E8B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 Model Check-in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8A8198B-3CE2-C142-ABE1-09A9A37EBC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343414"/>
              </p:ext>
            </p:extLst>
          </p:nvPr>
        </p:nvGraphicFramePr>
        <p:xfrm>
          <a:off x="4160837" y="2392362"/>
          <a:ext cx="15606184" cy="90414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877800">
                  <a:extLst>
                    <a:ext uri="{9D8B030D-6E8A-4147-A177-3AD203B41FA5}">
                      <a16:colId xmlns:a16="http://schemas.microsoft.com/office/drawing/2014/main" val="1588896361"/>
                    </a:ext>
                  </a:extLst>
                </a:gridCol>
                <a:gridCol w="2728384">
                  <a:extLst>
                    <a:ext uri="{9D8B030D-6E8A-4147-A177-3AD203B41FA5}">
                      <a16:colId xmlns:a16="http://schemas.microsoft.com/office/drawing/2014/main" val="123475445"/>
                    </a:ext>
                  </a:extLst>
                </a:gridCol>
              </a:tblGrid>
              <a:tr h="864577">
                <a:tc>
                  <a:txBody>
                    <a:bodyPr/>
                    <a:lstStyle/>
                    <a:p>
                      <a:r>
                        <a:rPr lang="en-US" sz="5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 Analytics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5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937319"/>
                  </a:ext>
                </a:extLst>
              </a:tr>
              <a:tr h="1625405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Strategy creation</a:t>
                      </a:r>
                    </a:p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Choosing an information strategy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8816552"/>
                  </a:ext>
                </a:extLst>
              </a:tr>
              <a:tr h="1625405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 processes</a:t>
                      </a:r>
                    </a:p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Using information and knowledge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378492"/>
                  </a:ext>
                </a:extLst>
              </a:tr>
              <a:tr h="1625405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Reporting and analytics</a:t>
                      </a:r>
                    </a:p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Creating information and knowledge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536589"/>
                  </a:ext>
                </a:extLst>
              </a:tr>
              <a:tr h="1625405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warehouse</a:t>
                      </a:r>
                    </a:p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Gathering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301034"/>
                  </a:ext>
                </a:extLst>
              </a:tr>
              <a:tr h="1625405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sources and IT infrastructure</a:t>
                      </a:r>
                    </a:p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creation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419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450133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nline Programs Template White[1]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Michael Lewis Online PPT Template.potm</Template>
  <TotalTime>15830</TotalTime>
  <Words>327</Words>
  <Application>Microsoft Macintosh PowerPoint</Application>
  <PresentationFormat>Custom</PresentationFormat>
  <Paragraphs>83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ＭＳ Ｐゴシック</vt:lpstr>
      <vt:lpstr>Arial</vt:lpstr>
      <vt:lpstr>Calibri</vt:lpstr>
      <vt:lpstr>Online Programs Template White[1]</vt:lpstr>
      <vt:lpstr>PowerPoint Presentation</vt:lpstr>
      <vt:lpstr>PowerPoint Presentation</vt:lpstr>
      <vt:lpstr>radio</vt:lpstr>
      <vt:lpstr>audience</vt:lpstr>
      <vt:lpstr>Radio station strategy</vt:lpstr>
      <vt:lpstr>Executive dashboard</vt:lpstr>
      <vt:lpstr>New strategic initiative</vt:lpstr>
      <vt:lpstr>Business case</vt:lpstr>
      <vt:lpstr>BA Model Check-in</vt:lpstr>
      <vt:lpstr>How does the station operate?</vt:lpstr>
      <vt:lpstr>BA Model Check-in</vt:lpstr>
      <vt:lpstr>PowerPoint Presentation</vt:lpstr>
    </vt:vector>
  </TitlesOfParts>
  <Company>University of Nevada Reno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 Strategy Analysis</dc:title>
  <dc:creator>jeff</dc:creator>
  <cp:lastModifiedBy>Jeremy Morris</cp:lastModifiedBy>
  <cp:revision>320</cp:revision>
  <dcterms:created xsi:type="dcterms:W3CDTF">2007-05-02T01:14:38Z</dcterms:created>
  <dcterms:modified xsi:type="dcterms:W3CDTF">2019-06-20T01:53:37Z</dcterms:modified>
</cp:coreProperties>
</file>